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59" r:id="rId3"/>
    <p:sldId id="258" r:id="rId4"/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88D4-5D30-488E-8B3F-17775A94C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BD452-5E5E-4CAE-A1C1-FCE990D0A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605B-2504-44DA-87C7-3A900BA9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BD4E7-5127-4A5A-B3AC-CC3FF5B0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30E4F-DD56-407D-B1A2-0D1BF840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064-BDCF-46E2-8CE6-CD1DFD9D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47EE5-FB1A-412F-89D3-AD0C0120C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6BB9-EF6E-4008-8F1D-0226BB41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4138-AB8F-4DA0-957D-73778F09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F6B6C-508C-4373-9687-BC1F1ED6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AF295-FC8A-44F8-AE4F-30E9C532A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D6EB4-1839-407C-927E-2CCDBD27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D365-B581-4866-8ABF-98CD1B44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3879-4244-42CE-B999-3CFC88D5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61602-A29C-440A-8AD4-2FB5C8A4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073A-25F6-45AE-80E6-707ADD6D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E309-F6DA-4A1D-A9C3-82221CAE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6C24-69D3-46F8-ADF2-C733B01A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8CAD6-E780-4850-A861-A2BB93E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23DF-4F7F-4242-94D1-C9F67ECB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84D2-FA6B-4105-87C2-4627AAE1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4B32F-E984-4232-A2E3-C4D99D91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9B6D-7505-4E0B-9BCC-621DCE81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1F05-A1D1-4E54-ADC5-7F656B6F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B3A1-75AB-401B-AE86-FFB7A355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95F9-7725-4ED8-89D6-618C59DC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2B81-6CBE-48D8-BDB0-076AE16F2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92BD8-7087-4D18-9814-82B183EE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FA16-3EE2-44DD-BBEA-439EC1FE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E4EF-6B71-45B4-AB26-050AFA51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FA8DB-B569-4A63-B49D-0FF63D6C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4B8D-2E20-4E33-A790-49A664C5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50B0-07D1-4D9D-A76A-7B334E02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5CF3-8818-41D7-85AC-0D939642E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F791-55FC-4C88-8BF6-25F340C1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90B3D-B354-425D-9966-619BEF1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4195E-BE5B-4596-A98A-1BA9007E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4E3AC-1130-48B5-A793-662F9F8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471BC-642D-430B-800D-B38B8F36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C4B-4D15-4067-8757-9F1A628E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CD9AC-15C9-4BAC-A5A5-343C6027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BF9B7-4925-4099-9DF0-65CAE0FD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86DE5-663C-495F-86AA-45CF9922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24062-BC46-4C1C-B7BB-DB6112AA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7D88A-5A34-47B4-A308-ADA65A6A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841FF-91BF-48E7-95BB-C279D978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E41D-27F5-4D36-82AF-1B7D8E3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72A5-6591-4C83-8FE4-8D2BEAB9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6255A-2EDD-4FC7-8F21-F1E9C7595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408F1-46CE-461C-84B8-F33A3549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742DF-0D3A-4B5F-B2B0-C53E9451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4C72B-5759-4AC7-80EA-712C69D1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D5FD-82B4-4C49-B677-186DEA98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090D9-5834-4F65-8E49-6237279D0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68DC7-BE26-475D-9DD8-AB5CCC068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CC4E-4EFA-44FE-9F8A-3A3371EB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AEB3E-EA05-44CC-817E-DA4ABFF2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1033-8CF3-4A55-AB5A-9FCA732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75B2B-6EAB-4846-9D39-C57CB0DE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8545-57EA-4766-ABDB-78E05860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0098E-D292-42D9-930D-C005872C0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D065-57B1-44B5-BC7C-7698B6EC71C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828E2-6610-474A-AB72-3939E2032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461C-9359-48F4-BC39-595687CED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DFA6-4C9E-482A-B848-569ECDF4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ktenders.gov.i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9862-79AD-708D-09DE-434F6E38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 descr="A picture containing text, screenshot, receipt&#10;&#10;Description automatically generated">
            <a:extLst>
              <a:ext uri="{FF2B5EF4-FFF2-40B4-BE49-F238E27FC236}">
                <a16:creationId xmlns:a16="http://schemas.microsoft.com/office/drawing/2014/main" id="{F5755DD7-BFB6-D329-4F74-803E4A538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6062" cy="9715500"/>
          </a:xfrm>
        </p:spPr>
      </p:pic>
    </p:spTree>
    <p:extLst>
      <p:ext uri="{BB962C8B-B14F-4D97-AF65-F5344CB8AC3E}">
        <p14:creationId xmlns:p14="http://schemas.microsoft.com/office/powerpoint/2010/main" val="54287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3CE9-EE56-1F8B-8AFB-534D3DE1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C571-B501-BB84-F87D-00E898CD2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A black and white document">
            <a:extLst>
              <a:ext uri="{FF2B5EF4-FFF2-40B4-BE49-F238E27FC236}">
                <a16:creationId xmlns:a16="http://schemas.microsoft.com/office/drawing/2014/main" id="{10FA3E20-C1B0-DDF4-00BB-E538BD29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54"/>
            <a:ext cx="6858000" cy="9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FF73DF-ECDB-9443-CF98-8AD79B14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B1BCE-5979-5486-5940-B7BECC98C296}"/>
              </a:ext>
            </a:extLst>
          </p:cNvPr>
          <p:cNvSpPr txBox="1"/>
          <p:nvPr/>
        </p:nvSpPr>
        <p:spPr>
          <a:xfrm>
            <a:off x="279400" y="1721204"/>
            <a:ext cx="6299200" cy="787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last date of receipt of queries 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IN" sz="36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March, 2023 (Friday) 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upto</a:t>
            </a: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4.00 PM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queries will be accepted only on  e - mail id 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outsource@jktdc.co.in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by: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JKTDC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832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B9EDE1A-956F-4F7A-8559-B2D3E28F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5"/>
          <a:stretch/>
        </p:blipFill>
        <p:spPr>
          <a:xfrm>
            <a:off x="-7132" y="-3784"/>
            <a:ext cx="6858000" cy="78417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B14416-D34B-43C2-8419-C4FA9B829A7D}"/>
              </a:ext>
            </a:extLst>
          </p:cNvPr>
          <p:cNvGrpSpPr>
            <a:grpSpLocks/>
          </p:cNvGrpSpPr>
          <p:nvPr/>
        </p:nvGrpSpPr>
        <p:grpSpPr bwMode="auto">
          <a:xfrm>
            <a:off x="70256" y="60448"/>
            <a:ext cx="1132243" cy="968672"/>
            <a:chOff x="0" y="0"/>
            <a:chExt cx="13716" cy="12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269919-AA3D-46BF-94A8-DE828A152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716" cy="12160"/>
            </a:xfrm>
            <a:prstGeom prst="rect">
              <a:avLst/>
            </a:prstGeom>
            <a:solidFill>
              <a:srgbClr val="C4BD97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BE1AD8-6E1C-40AF-A279-94405D2CD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716" cy="1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F34DBC-175C-4E8A-B827-1F59189E1CB0}"/>
              </a:ext>
            </a:extLst>
          </p:cNvPr>
          <p:cNvSpPr txBox="1"/>
          <p:nvPr/>
        </p:nvSpPr>
        <p:spPr>
          <a:xfrm>
            <a:off x="1332852" y="156727"/>
            <a:ext cx="5505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JAMMU &amp; KASHMIR TOURISM DEVELOPMENT CORPORATION (JKTDC)</a:t>
            </a:r>
          </a:p>
          <a:p>
            <a:pPr algn="ctr"/>
            <a:r>
              <a:rPr lang="en-US" sz="1200" dirty="0">
                <a:latin typeface="Book Antiqua" panose="02040602050305030304" pitchFamily="18" charset="0"/>
              </a:rPr>
              <a:t>GOVERNMENT OF JAMMU &amp; KASHMIR UNDERTAKING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B98F3-DA80-4A98-9ED8-7ED1D10F3A54}"/>
              </a:ext>
            </a:extLst>
          </p:cNvPr>
          <p:cNvSpPr txBox="1"/>
          <p:nvPr/>
        </p:nvSpPr>
        <p:spPr>
          <a:xfrm>
            <a:off x="96248" y="1016402"/>
            <a:ext cx="6679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JKTDC (“The Authority”) intends </a:t>
            </a:r>
            <a:r>
              <a:rPr lang="en-US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(Design, Refurbishment, Upgradation), Operation &amp; Maintenance of Select Tourism Assets owned by the Authority through Public Private Partnership in the following three bundles. (Each bundle is separate project)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535CF-D2BE-4CAB-BFD3-EB12DF9295D6}"/>
              </a:ext>
            </a:extLst>
          </p:cNvPr>
          <p:cNvSpPr txBox="1"/>
          <p:nvPr/>
        </p:nvSpPr>
        <p:spPr>
          <a:xfrm>
            <a:off x="1462438" y="3657221"/>
            <a:ext cx="3918859" cy="28161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COMPETITIVE BIDDING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F73BD36-F4D7-4BD2-8554-E895BCE85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24377"/>
              </p:ext>
            </p:extLst>
          </p:nvPr>
        </p:nvGraphicFramePr>
        <p:xfrm>
          <a:off x="3265714" y="5521664"/>
          <a:ext cx="342736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74">
                  <a:extLst>
                    <a:ext uri="{9D8B030D-6E8A-4147-A177-3AD203B41FA5}">
                      <a16:colId xmlns:a16="http://schemas.microsoft.com/office/drawing/2014/main" val="3060371579"/>
                    </a:ext>
                  </a:extLst>
                </a:gridCol>
                <a:gridCol w="1098387">
                  <a:extLst>
                    <a:ext uri="{9D8B030D-6E8A-4147-A177-3AD203B41FA5}">
                      <a16:colId xmlns:a16="http://schemas.microsoft.com/office/drawing/2014/main" val="2661092916"/>
                    </a:ext>
                  </a:extLst>
                </a:gridCol>
              </a:tblGrid>
              <a:tr h="2101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Important dates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796873"/>
                  </a:ext>
                </a:extLst>
              </a:tr>
              <a:tr h="2101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Invitation of RFP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13.02.2023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11843"/>
                  </a:ext>
                </a:extLst>
              </a:tr>
              <a:tr h="2101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Last date for receiving queries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27.02.2023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263673"/>
                  </a:ext>
                </a:extLst>
              </a:tr>
              <a:tr h="2101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Pre-Bid Conference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28.02.2023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309119"/>
                  </a:ext>
                </a:extLst>
              </a:tr>
              <a:tr h="2101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Bid Due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59690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E8340FC-312D-4CCB-90B2-1381DBE9B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63588"/>
              </p:ext>
            </p:extLst>
          </p:nvPr>
        </p:nvGraphicFramePr>
        <p:xfrm>
          <a:off x="184861" y="1620396"/>
          <a:ext cx="6502683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6637">
                  <a:extLst>
                    <a:ext uri="{9D8B030D-6E8A-4147-A177-3AD203B41FA5}">
                      <a16:colId xmlns:a16="http://schemas.microsoft.com/office/drawing/2014/main" val="2306611982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3728648053"/>
                    </a:ext>
                  </a:extLst>
                </a:gridCol>
                <a:gridCol w="1348189">
                  <a:extLst>
                    <a:ext uri="{9D8B030D-6E8A-4147-A177-3AD203B41FA5}">
                      <a16:colId xmlns:a16="http://schemas.microsoft.com/office/drawing/2014/main" val="2942615010"/>
                    </a:ext>
                  </a:extLst>
                </a:gridCol>
              </a:tblGrid>
              <a:tr h="14418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Bundles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Assets / Locations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Est. Project cost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46939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Bundle I</a:t>
                      </a:r>
                    </a:p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(Concession format)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AutoNum type="romanLcParenBoth"/>
                      </a:pPr>
                      <a:r>
                        <a:rPr lang="en-US" sz="1200" dirty="0">
                          <a:latin typeface="Book Antiqua" panose="02040602050305030304" pitchFamily="18" charset="0"/>
                        </a:rPr>
                        <a:t>Pahalgam club &amp; convention center and </a:t>
                      </a:r>
                    </a:p>
                    <a:p>
                      <a:pPr marL="285750" indent="-285750" algn="just">
                        <a:buAutoNum type="romanLcParenBoth"/>
                      </a:pPr>
                      <a:r>
                        <a:rPr lang="en-US" sz="1200" dirty="0">
                          <a:effectLst/>
                          <a:latin typeface="Book Antiqua" panose="02040602050305030304" pitchFamily="18" charset="0"/>
                        </a:rPr>
                        <a:t>Pahalgam Hutments &amp; Hotel Alpine</a:t>
                      </a:r>
                      <a:endParaRPr lang="en-US" sz="12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INR 108.44 crores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55813"/>
                  </a:ext>
                </a:extLst>
              </a:tr>
              <a:tr h="33642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ook Antiqua" panose="02040602050305030304" pitchFamily="18" charset="0"/>
                        </a:rPr>
                        <a:t>Bundle II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ook Antiqua" panose="02040602050305030304" pitchFamily="18" charset="0"/>
                        </a:rPr>
                        <a:t>(Concession format)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dirty="0" err="1">
                          <a:latin typeface="Book Antiqua" panose="02040602050305030304" pitchFamily="18" charset="0"/>
                        </a:rPr>
                        <a:t>i</a:t>
                      </a:r>
                      <a:r>
                        <a:rPr lang="en-US" sz="1200" dirty="0">
                          <a:latin typeface="Book Antiqua" panose="02040602050305030304" pitchFamily="18" charset="0"/>
                        </a:rPr>
                        <a:t>) Tourism facilities at Sanasar Lake (ii)</a:t>
                      </a:r>
                      <a:r>
                        <a:rPr lang="en-US" sz="1200" dirty="0">
                          <a:effectLst/>
                          <a:latin typeface="Book Antiqua" panose="02040602050305030304" pitchFamily="18" charset="0"/>
                        </a:rPr>
                        <a:t> Tourist Bungalow Kud and (iii) Hotel Maple Kud</a:t>
                      </a:r>
                      <a:endParaRPr lang="en-US" sz="12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INR 48.89 crores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13514"/>
                  </a:ext>
                </a:extLst>
              </a:tr>
              <a:tr h="33642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ook Antiqua" panose="02040602050305030304" pitchFamily="18" charset="0"/>
                        </a:rPr>
                        <a:t>Bundle III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ook Antiqua" panose="02040602050305030304" pitchFamily="18" charset="0"/>
                        </a:rPr>
                        <a:t>(License format – each location is separate project)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dirty="0" err="1">
                          <a:latin typeface="Book Antiqua" panose="02040602050305030304" pitchFamily="18" charset="0"/>
                        </a:rPr>
                        <a:t>i</a:t>
                      </a:r>
                      <a:r>
                        <a:rPr lang="en-US" sz="1200" dirty="0">
                          <a:latin typeface="Book Antiqua" panose="02040602050305030304" pitchFamily="18" charset="0"/>
                        </a:rPr>
                        <a:t>) Ramban Cafeteria, (ii) Tourist Bungalow Ramban, (iii) Tourist Bungalow Seri-Ramban, (iv) Tourist Bungalow Banihal, (v) Hotel Maple Banihal and (vi) Cafeteria Qazigund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ook Antiqua" panose="02040602050305030304" pitchFamily="18" charset="0"/>
                        </a:rPr>
                        <a:t>INR 6.86 crores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107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867F1F5-747B-428D-89A1-EF317DEE3C1B}"/>
              </a:ext>
            </a:extLst>
          </p:cNvPr>
          <p:cNvSpPr txBox="1"/>
          <p:nvPr/>
        </p:nvSpPr>
        <p:spPr>
          <a:xfrm>
            <a:off x="190392" y="3976432"/>
            <a:ext cx="649162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Request for Proposals are invited from reputed National or Internation</a:t>
            </a:r>
            <a:r>
              <a:rPr lang="en-US" sz="1200" dirty="0">
                <a:latin typeface="Book Antiqua" panose="02040602050305030304" pitchFamily="18" charset="0"/>
                <a:ea typeface="Calibri" panose="020F0502020204030204" pitchFamily="34" charset="0"/>
              </a:rPr>
              <a:t>al entities, joint ventures for undertaking Development, Operation &amp; Maintenance of select tourism assets (bundle-wise). Concession period for Bundle – I &amp; II is 30 years and License period of 15 years for Bundle –III.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54F82-FA35-4F69-841A-2EB1B7D3C84B}"/>
              </a:ext>
            </a:extLst>
          </p:cNvPr>
          <p:cNvSpPr txBox="1"/>
          <p:nvPr/>
        </p:nvSpPr>
        <p:spPr>
          <a:xfrm>
            <a:off x="170404" y="5468527"/>
            <a:ext cx="30953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Bid documents can be downloaded from </a:t>
            </a:r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  <a:hlinkClick r:id="rId4"/>
              </a:rPr>
              <a:t>www.jktenders.gov.in</a:t>
            </a:r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Bidder shall make respective payments (INR 1 Lakhs for Bundle I, INR 50,000 for Bundle II and INR 10,000 for bundle III) towards bid processing fee as stipulated in the RFP document.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CF3F82-2D70-4525-A8DB-AB7283450B66}"/>
              </a:ext>
            </a:extLst>
          </p:cNvPr>
          <p:cNvSpPr txBox="1"/>
          <p:nvPr/>
        </p:nvSpPr>
        <p:spPr>
          <a:xfrm>
            <a:off x="170404" y="6751238"/>
            <a:ext cx="3095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</a:rPr>
              <a:t>Interested Bidders may reach the office for any additional clarification in person: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4BBA5-B740-445C-8DBF-AA894088F70B}"/>
              </a:ext>
            </a:extLst>
          </p:cNvPr>
          <p:cNvSpPr txBox="1"/>
          <p:nvPr/>
        </p:nvSpPr>
        <p:spPr>
          <a:xfrm>
            <a:off x="190392" y="7191599"/>
            <a:ext cx="6491622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The Managing Director, JKTDC,</a:t>
            </a:r>
          </a:p>
          <a:p>
            <a:pPr algn="just"/>
            <a:r>
              <a:rPr lang="fr-FR" sz="1200" dirty="0">
                <a:solidFill>
                  <a:schemeClr val="bg1"/>
                </a:solidFill>
                <a:latin typeface="Book Antiqua" panose="02040602050305030304" pitchFamily="18" charset="0"/>
              </a:rPr>
              <a:t>Srinagar- Kashmir ,Tourist Réception Centre, </a:t>
            </a:r>
            <a:r>
              <a:rPr lang="sv-SE" sz="1200" dirty="0">
                <a:solidFill>
                  <a:schemeClr val="bg1"/>
                </a:solidFill>
                <a:latin typeface="Book Antiqua" panose="02040602050305030304" pitchFamily="18" charset="0"/>
              </a:rPr>
              <a:t>Raj Bagh, Srinagar, Jammu and Kashmir </a:t>
            </a:r>
          </a:p>
          <a:p>
            <a:pPr algn="just"/>
            <a:r>
              <a:rPr lang="sv-SE" sz="1200" dirty="0">
                <a:solidFill>
                  <a:schemeClr val="bg1"/>
                </a:solidFill>
                <a:latin typeface="Book Antiqua" panose="02040602050305030304" pitchFamily="18" charset="0"/>
              </a:rPr>
              <a:t>Tel: 0194 - 2502274</a:t>
            </a:r>
            <a:endParaRPr lang="en-U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6D156-66A4-4D02-ACED-65781A795EB8}"/>
              </a:ext>
            </a:extLst>
          </p:cNvPr>
          <p:cNvSpPr txBox="1"/>
          <p:nvPr/>
        </p:nvSpPr>
        <p:spPr>
          <a:xfrm>
            <a:off x="152348" y="4850188"/>
            <a:ext cx="6567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Book Antiqua" panose="02040602050305030304" pitchFamily="18" charset="0"/>
                <a:ea typeface="Calibri" panose="020F0502020204030204" pitchFamily="34" charset="0"/>
              </a:rPr>
              <a:t>For Bundle I &amp; II, </a:t>
            </a:r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the Authority has adopted an online single-stage two parts e-forward auction process accessible at https://www.jktenders.gov.in for Bidder selection for award.</a:t>
            </a:r>
          </a:p>
          <a:p>
            <a:pPr algn="just"/>
            <a:r>
              <a:rPr lang="en-US" sz="1200" dirty="0">
                <a:latin typeface="Book Antiqua" panose="02040602050305030304" pitchFamily="18" charset="0"/>
                <a:ea typeface="Calibri" panose="020F0502020204030204" pitchFamily="34" charset="0"/>
              </a:rPr>
              <a:t>For bundle III, </a:t>
            </a:r>
            <a:r>
              <a:rPr lang="en-US" sz="1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the Authority has adopted an online single-stage two parts bidding process.</a:t>
            </a:r>
            <a:endParaRPr lang="en-US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4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8F84-8B25-14F0-524C-61D34CFC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 descr="Text, letter">
            <a:extLst>
              <a:ext uri="{FF2B5EF4-FFF2-40B4-BE49-F238E27FC236}">
                <a16:creationId xmlns:a16="http://schemas.microsoft.com/office/drawing/2014/main" id="{78B8E426-6BF8-9656-B582-34B8C37FD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5038" cy="9728200"/>
          </a:xfrm>
        </p:spPr>
      </p:pic>
    </p:spTree>
    <p:extLst>
      <p:ext uri="{BB962C8B-B14F-4D97-AF65-F5344CB8AC3E}">
        <p14:creationId xmlns:p14="http://schemas.microsoft.com/office/powerpoint/2010/main" val="22745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425</Words>
  <Application>Microsoft Office PowerPoint</Application>
  <PresentationFormat>A4 Paper (210x297 mm)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Vadduri, Nishanth</dc:creator>
  <cp:lastModifiedBy>suhail zargar</cp:lastModifiedBy>
  <cp:revision>12</cp:revision>
  <dcterms:created xsi:type="dcterms:W3CDTF">2023-02-11T07:31:57Z</dcterms:created>
  <dcterms:modified xsi:type="dcterms:W3CDTF">2023-04-27T18:08:51Z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2023-02-11T07:31:58Z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37beb9dc-06ce-46ba-8597-7c5068843e81</vt:lpwstr>
  </property>
  <property fmtid="{D5CDD505-2E9C-101B-9397-08002B2CF9AE}" pid="8" name="MSIP_Label_ea60d57e-af5b-4752-ac57-3e4f28ca11dc_ContentBits">
    <vt:lpwstr>0</vt:lpwstr>
  </property>
</Properties>
</file>